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56" r:id="rId4"/>
    <p:sldId id="285" r:id="rId5"/>
    <p:sldId id="259" r:id="rId7"/>
    <p:sldId id="258" r:id="rId8"/>
    <p:sldId id="263" r:id="rId9"/>
    <p:sldId id="286" r:id="rId10"/>
    <p:sldId id="260" r:id="rId11"/>
    <p:sldId id="287" r:id="rId12"/>
    <p:sldId id="289" r:id="rId13"/>
    <p:sldId id="290" r:id="rId14"/>
    <p:sldId id="267" r:id="rId15"/>
    <p:sldId id="291" r:id="rId16"/>
    <p:sldId id="271" r:id="rId17"/>
    <p:sldId id="270" r:id="rId18"/>
    <p:sldId id="272" r:id="rId19"/>
    <p:sldId id="279" r:id="rId20"/>
    <p:sldId id="280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B1BE"/>
    <a:srgbClr val="00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-2274" y="-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5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26D9E-1E6C-4A2A-AE8E-F7B9F18AD9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5400" y="6712093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sv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A6747-D774-4A39-AA5B-94144FE8E5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E3F68-F7A3-4D98-A9FD-557848F881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768205" y="582231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>
                <a:highlight>
                  <a:srgbClr val="C0C0C0"/>
                </a:highlight>
                <a:sym typeface="+mn-lt"/>
              </a:rPr>
              <a:t>2022.6.29</a:t>
            </a:r>
            <a:endParaRPr lang="zh-CN" altLang="en-US" sz="1800">
              <a:highlight>
                <a:srgbClr val="C0C0C0"/>
              </a:highlight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65030" y="5085715"/>
            <a:ext cx="287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>
                <a:highlight>
                  <a:srgbClr val="C0C0C0"/>
                </a:highlight>
                <a:sym typeface="+mn-lt"/>
              </a:rPr>
              <a:t>汇报人：彭磊</a:t>
            </a:r>
            <a:endParaRPr lang="zh-CN" altLang="en-US" sz="1800">
              <a:highlight>
                <a:srgbClr val="C0C0C0"/>
              </a:highlight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65030" y="5454015"/>
            <a:ext cx="2160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C0C0C0"/>
                </a:highlight>
              </a:rPr>
              <a:t>指导老师：姜永</a:t>
            </a:r>
            <a:r>
              <a:rPr lang="zh-CN" altLang="en-US">
                <a:highlight>
                  <a:srgbClr val="C0C0C0"/>
                </a:highlight>
              </a:rPr>
              <a:t>成</a:t>
            </a:r>
            <a:endParaRPr lang="zh-CN" altLang="en-US">
              <a:highlight>
                <a:srgbClr val="C0C0C0"/>
              </a:highligh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87395" y="1196975"/>
            <a:ext cx="66141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房天下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法拍房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291330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609465" y="2891155"/>
            <a:ext cx="62407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导入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mysql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428692" y="482104"/>
            <a:ext cx="3753506" cy="622691"/>
            <a:chOff x="4428692" y="482104"/>
            <a:chExt cx="3753506" cy="622691"/>
          </a:xfrm>
        </p:grpSpPr>
        <p:sp>
          <p:nvSpPr>
            <p:cNvPr id="5" name="矩形 4"/>
            <p:cNvSpPr/>
            <p:nvPr/>
          </p:nvSpPr>
          <p:spPr>
            <a:xfrm>
              <a:off x="4871450" y="482104"/>
              <a:ext cx="3310748" cy="5835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导入</a:t>
              </a:r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MYSQL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28692" y="890800"/>
              <a:ext cx="331074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800" dirty="0">
                <a:solidFill>
                  <a:srgbClr val="48B1B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63232" y="549315"/>
            <a:ext cx="2573142" cy="450215"/>
            <a:chOff x="1783541" y="611833"/>
            <a:chExt cx="2573142" cy="387063"/>
          </a:xfrm>
        </p:grpSpPr>
        <p:sp>
          <p:nvSpPr>
            <p:cNvPr id="13" name="平行四边形 12"/>
            <p:cNvSpPr/>
            <p:nvPr/>
          </p:nvSpPr>
          <p:spPr>
            <a:xfrm>
              <a:off x="1783541" y="611833"/>
              <a:ext cx="2489200" cy="387063"/>
            </a:xfrm>
            <a:prstGeom prst="parallelogram">
              <a:avLst>
                <a:gd name="adj" fmla="val 28281"/>
              </a:avLst>
            </a:prstGeom>
            <a:gradFill>
              <a:gsLst>
                <a:gs pos="0">
                  <a:srgbClr val="48B1BE"/>
                </a:gs>
                <a:gs pos="100000">
                  <a:srgbClr val="48B1BE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217582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246366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H="1">
            <a:off x="7595840" y="549315"/>
            <a:ext cx="2573142" cy="450215"/>
            <a:chOff x="1783541" y="611833"/>
            <a:chExt cx="2573142" cy="387063"/>
          </a:xfrm>
        </p:grpSpPr>
        <p:sp>
          <p:nvSpPr>
            <p:cNvPr id="10" name="平行四边形 9"/>
            <p:cNvSpPr/>
            <p:nvPr/>
          </p:nvSpPr>
          <p:spPr>
            <a:xfrm>
              <a:off x="1783541" y="611833"/>
              <a:ext cx="2489200" cy="387063"/>
            </a:xfrm>
            <a:prstGeom prst="parallelogram">
              <a:avLst>
                <a:gd name="adj" fmla="val 28281"/>
              </a:avLst>
            </a:prstGeom>
            <a:gradFill>
              <a:gsLst>
                <a:gs pos="0">
                  <a:srgbClr val="48B1BE"/>
                </a:gs>
                <a:gs pos="100000">
                  <a:srgbClr val="48B1BE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4217582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4246366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7"/>
          <p:cNvSpPr txBox="1"/>
          <p:nvPr/>
        </p:nvSpPr>
        <p:spPr>
          <a:xfrm>
            <a:off x="2831465" y="1412875"/>
            <a:ext cx="6529070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将所爬取相关的数据导入到</a:t>
            </a:r>
            <a:r>
              <a:rPr lang="en-US" altLang="zh-CN" sz="24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MYSQL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844675"/>
            <a:ext cx="5937250" cy="4901565"/>
          </a:xfrm>
          <a:prstGeom prst="rect">
            <a:avLst/>
          </a:prstGeom>
        </p:spPr>
      </p:pic>
      <p:pic>
        <p:nvPicPr>
          <p:cNvPr id="2" name="图片 1" descr="屏幕截图 2022-06-30 1354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37885" y="1833245"/>
            <a:ext cx="6252845" cy="4912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609465" y="3042920"/>
            <a:ext cx="3735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数据可视化</a:t>
            </a:r>
            <a:endParaRPr lang="zh-CN" altLang="en-US" sz="4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260" y="1701165"/>
            <a:ext cx="12240260" cy="5156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9380" y="116840"/>
            <a:ext cx="26289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数据可视化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-1</a:t>
            </a:r>
            <a:endParaRPr lang="en-US" altLang="zh-CN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1135" y="765175"/>
            <a:ext cx="9364980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由此图可以看出北京市朝阳区周庄山水文园的法拍房拍卖价格最高</a:t>
            </a:r>
            <a:r>
              <a:rPr lang="zh-CN" altLang="en-US"/>
              <a:t>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9380" y="116840"/>
            <a:ext cx="2642870" cy="583565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数据可视化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-2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380" y="700405"/>
            <a:ext cx="8926195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由此图可以看出朝阳区的法拍房数量最多怀柔的法拍房数量</a:t>
            </a:r>
            <a:r>
              <a:rPr lang="zh-CN" altLang="en-US" sz="2400">
                <a:solidFill>
                  <a:schemeClr val="bg1"/>
                </a:solidFill>
              </a:rPr>
              <a:t>最少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1499870"/>
            <a:ext cx="12213590" cy="5358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1135" y="188595"/>
            <a:ext cx="26428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数据可视化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-2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2890" y="836930"/>
            <a:ext cx="7748270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由此图可以看出加价</a:t>
            </a:r>
            <a:r>
              <a:rPr lang="en-US" altLang="zh-CN" sz="2400">
                <a:solidFill>
                  <a:schemeClr val="bg1"/>
                </a:solidFill>
              </a:rPr>
              <a:t>1</a:t>
            </a:r>
            <a:r>
              <a:rPr lang="zh-CN" altLang="en-US" sz="2400">
                <a:solidFill>
                  <a:schemeClr val="bg1"/>
                </a:solidFill>
              </a:rPr>
              <a:t>万</a:t>
            </a:r>
            <a:r>
              <a:rPr lang="en-US" altLang="zh-CN" sz="2400">
                <a:solidFill>
                  <a:schemeClr val="bg1"/>
                </a:solidFill>
              </a:rPr>
              <a:t>5</a:t>
            </a:r>
            <a:r>
              <a:rPr lang="zh-CN" altLang="en-US" sz="2400">
                <a:solidFill>
                  <a:schemeClr val="bg1"/>
                </a:solidFill>
              </a:rPr>
              <a:t>万与</a:t>
            </a:r>
            <a:r>
              <a:rPr lang="en-US" altLang="zh-CN" sz="2400">
                <a:solidFill>
                  <a:schemeClr val="bg1"/>
                </a:solidFill>
              </a:rPr>
              <a:t>9</a:t>
            </a:r>
            <a:r>
              <a:rPr lang="zh-CN" altLang="en-US" sz="2400">
                <a:solidFill>
                  <a:schemeClr val="bg1"/>
                </a:solidFill>
              </a:rPr>
              <a:t>万的时候加价次数最多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564640"/>
            <a:ext cx="12190730" cy="532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577312" y="640393"/>
            <a:ext cx="439837" cy="43983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39700">
              <a:schemeClr val="accent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58334" y="721415"/>
            <a:ext cx="277792" cy="277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43965" y="636270"/>
            <a:ext cx="2134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总结</a:t>
            </a:r>
            <a:endParaRPr lang="zh-CN" altLang="en-US" sz="2400"/>
          </a:p>
        </p:txBody>
      </p:sp>
      <p:sp>
        <p:nvSpPr>
          <p:cNvPr id="28" name="文本框 27"/>
          <p:cNvSpPr txBox="1"/>
          <p:nvPr/>
        </p:nvSpPr>
        <p:spPr>
          <a:xfrm>
            <a:off x="107315" y="1412875"/>
            <a:ext cx="60521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>
                <a:solidFill>
                  <a:schemeClr val="bg1"/>
                </a:solidFill>
                <a:sym typeface="+mn-ea"/>
              </a:rPr>
              <a:t>1、首先，要有目标性的选取网站，可以在选取网站的时候先构思自己想要爬取那些数据，数据主要用来干什么，不要盲目的去挑选，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以至于选取的网站有些爬取不了，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避免最后重新选取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，会耗费很多时间。</a:t>
            </a:r>
            <a:endParaRPr lang="zh-CN" altLang="en-US" sz="2400"/>
          </a:p>
        </p:txBody>
      </p:sp>
      <p:sp>
        <p:nvSpPr>
          <p:cNvPr id="33" name="文本框 32"/>
          <p:cNvSpPr txBox="1"/>
          <p:nvPr/>
        </p:nvSpPr>
        <p:spPr>
          <a:xfrm>
            <a:off x="107315" y="3429000"/>
            <a:ext cx="47713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、在爬取数据的过程中可能会出现各种问题，不懂的要多问，汲取他人的意见，自己做不出来就要请求同学的帮助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456045" y="3429000"/>
            <a:ext cx="52654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  <a:sym typeface="+mn-ea"/>
              </a:rPr>
              <a:t>3、此次的期末作业检验了一个学期的成果，过程虽难熬，但是还是克服了重重困难，才获得此次成果的展现，感谢同学们的帮助，重要的是感谢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姜老师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的指导。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893" y="2070039"/>
            <a:ext cx="53220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3000">
                      <a:srgbClr val="48B1BE"/>
                    </a:gs>
                    <a:gs pos="100000">
                      <a:srgbClr val="48B1BE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谢谢观看</a:t>
            </a:r>
            <a:endParaRPr lang="zh-CN" altLang="en-US" sz="8800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3000">
                    <a:srgbClr val="48B1BE"/>
                  </a:gs>
                  <a:gs pos="100000">
                    <a:srgbClr val="48B1BE"/>
                  </a:gs>
                </a:gsLst>
                <a:lin ang="108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07670" y="349885"/>
            <a:ext cx="221615" cy="2216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8138" y="5656352"/>
            <a:ext cx="1051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2022.6.29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624690" y="5877272"/>
            <a:ext cx="74547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98890" y="4645395"/>
            <a:ext cx="191561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汇报人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彭磊</a:t>
            </a:r>
            <a:endParaRPr lang="zh-CN" altLang="en-US" sz="1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7940" y="5072115"/>
            <a:ext cx="191561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指导老师：姜永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成</a:t>
            </a:r>
            <a:endParaRPr lang="zh-CN" altLang="en-US" sz="1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2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7"/>
          <p:cNvSpPr/>
          <p:nvPr/>
        </p:nvSpPr>
        <p:spPr>
          <a:xfrm flipH="1">
            <a:off x="3397434" y="2094793"/>
            <a:ext cx="8794566" cy="1542997"/>
          </a:xfrm>
          <a:custGeom>
            <a:avLst/>
            <a:gdLst>
              <a:gd name="connsiteX0" fmla="*/ 0 w 12127042"/>
              <a:gd name="connsiteY0" fmla="*/ 1710702 h 2475488"/>
              <a:gd name="connsiteX1" fmla="*/ 1558977 w 12127042"/>
              <a:gd name="connsiteY1" fmla="*/ 406557 h 2475488"/>
              <a:gd name="connsiteX2" fmla="*/ 3297836 w 12127042"/>
              <a:gd name="connsiteY2" fmla="*/ 2415239 h 2475488"/>
              <a:gd name="connsiteX3" fmla="*/ 5471410 w 12127042"/>
              <a:gd name="connsiteY3" fmla="*/ 181705 h 2475488"/>
              <a:gd name="connsiteX4" fmla="*/ 7285219 w 12127042"/>
              <a:gd name="connsiteY4" fmla="*/ 2475200 h 2475488"/>
              <a:gd name="connsiteX5" fmla="*/ 9623685 w 12127042"/>
              <a:gd name="connsiteY5" fmla="*/ 1823 h 2475488"/>
              <a:gd name="connsiteX6" fmla="*/ 12127042 w 12127042"/>
              <a:gd name="connsiteY6" fmla="*/ 2040485 h 2475488"/>
              <a:gd name="connsiteX0-1" fmla="*/ 0 w 12127042"/>
              <a:gd name="connsiteY0-2" fmla="*/ 1529031 h 2376215"/>
              <a:gd name="connsiteX1-3" fmla="*/ 1558977 w 12127042"/>
              <a:gd name="connsiteY1-4" fmla="*/ 224886 h 2376215"/>
              <a:gd name="connsiteX2-5" fmla="*/ 3297836 w 12127042"/>
              <a:gd name="connsiteY2-6" fmla="*/ 2233568 h 2376215"/>
              <a:gd name="connsiteX3-7" fmla="*/ 5471410 w 12127042"/>
              <a:gd name="connsiteY3-8" fmla="*/ 34 h 2376215"/>
              <a:gd name="connsiteX4-9" fmla="*/ 7285219 w 12127042"/>
              <a:gd name="connsiteY4-10" fmla="*/ 2293529 h 2376215"/>
              <a:gd name="connsiteX5-11" fmla="*/ 12127042 w 12127042"/>
              <a:gd name="connsiteY5-12" fmla="*/ 1858814 h 2376215"/>
              <a:gd name="connsiteX0-13" fmla="*/ 0 w 7285219"/>
              <a:gd name="connsiteY0-14" fmla="*/ 1529031 h 2293528"/>
              <a:gd name="connsiteX1-15" fmla="*/ 1558977 w 7285219"/>
              <a:gd name="connsiteY1-16" fmla="*/ 224886 h 2293528"/>
              <a:gd name="connsiteX2-17" fmla="*/ 3297836 w 7285219"/>
              <a:gd name="connsiteY2-18" fmla="*/ 2233568 h 2293528"/>
              <a:gd name="connsiteX3-19" fmla="*/ 5471410 w 7285219"/>
              <a:gd name="connsiteY3-20" fmla="*/ 34 h 2293528"/>
              <a:gd name="connsiteX4-21" fmla="*/ 7285219 w 7285219"/>
              <a:gd name="connsiteY4-22" fmla="*/ 2293529 h 2293528"/>
              <a:gd name="connsiteX0-23" fmla="*/ 0 w 8457722"/>
              <a:gd name="connsiteY0-24" fmla="*/ 1529263 h 2403319"/>
              <a:gd name="connsiteX1-25" fmla="*/ 1558977 w 8457722"/>
              <a:gd name="connsiteY1-26" fmla="*/ 225118 h 2403319"/>
              <a:gd name="connsiteX2-27" fmla="*/ 3297836 w 8457722"/>
              <a:gd name="connsiteY2-28" fmla="*/ 2233800 h 2403319"/>
              <a:gd name="connsiteX3-29" fmla="*/ 5471410 w 8457722"/>
              <a:gd name="connsiteY3-30" fmla="*/ 266 h 2403319"/>
              <a:gd name="connsiteX4-31" fmla="*/ 8457722 w 8457722"/>
              <a:gd name="connsiteY4-32" fmla="*/ 2403319 h 24033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7722" h="2403319">
                <a:moveTo>
                  <a:pt x="0" y="1529263"/>
                </a:moveTo>
                <a:cubicBezTo>
                  <a:pt x="504669" y="818479"/>
                  <a:pt x="1009338" y="107695"/>
                  <a:pt x="1558977" y="225118"/>
                </a:cubicBezTo>
                <a:cubicBezTo>
                  <a:pt x="2108616" y="342541"/>
                  <a:pt x="2645764" y="2271275"/>
                  <a:pt x="3297836" y="2233800"/>
                </a:cubicBezTo>
                <a:cubicBezTo>
                  <a:pt x="3949908" y="2196325"/>
                  <a:pt x="4611429" y="-27987"/>
                  <a:pt x="5471410" y="266"/>
                </a:cubicBezTo>
                <a:cubicBezTo>
                  <a:pt x="6331391" y="28519"/>
                  <a:pt x="7348450" y="2093522"/>
                  <a:pt x="8457722" y="2403319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>
            <a:glow rad="139700">
              <a:schemeClr val="accent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324283" y="3467678"/>
            <a:ext cx="259772" cy="259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">
              <a:schemeClr val="accent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8615" y="3727688"/>
            <a:ext cx="2621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网站的选择与分析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2175" y="2247299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数据获取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630259" y="2909582"/>
            <a:ext cx="259772" cy="259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">
              <a:schemeClr val="accent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48885" y="1971356"/>
            <a:ext cx="259772" cy="259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">
              <a:schemeClr val="accent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654290" y="2649855"/>
            <a:ext cx="280035" cy="2597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">
              <a:schemeClr val="accent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77017" y="263562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数据存储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15083" y="1970852"/>
            <a:ext cx="16567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导入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mysql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4300" y="1741309"/>
            <a:ext cx="18774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目录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28188" y="2707563"/>
            <a:ext cx="182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CONTENES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528965" y="2849561"/>
            <a:ext cx="259772" cy="259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">
              <a:schemeClr val="accent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181870" y="2247581"/>
            <a:ext cx="259772" cy="259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">
              <a:schemeClr val="accent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95080" y="335915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数据可视化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69905" y="164084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分析总结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217400" y="501789"/>
            <a:ext cx="3769995" cy="710956"/>
            <a:chOff x="4423775" y="393839"/>
            <a:chExt cx="3769995" cy="710956"/>
          </a:xfrm>
        </p:grpSpPr>
        <p:sp>
          <p:nvSpPr>
            <p:cNvPr id="5" name="矩形 4"/>
            <p:cNvSpPr/>
            <p:nvPr/>
          </p:nvSpPr>
          <p:spPr>
            <a:xfrm>
              <a:off x="4423775" y="393839"/>
              <a:ext cx="3769995" cy="5835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网站的选择与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分析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28692" y="890800"/>
              <a:ext cx="331074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800" dirty="0">
                <a:solidFill>
                  <a:srgbClr val="48B1B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87287" y="548680"/>
            <a:ext cx="2573142" cy="450215"/>
            <a:chOff x="1783541" y="611833"/>
            <a:chExt cx="2573142" cy="387063"/>
          </a:xfrm>
        </p:grpSpPr>
        <p:sp>
          <p:nvSpPr>
            <p:cNvPr id="13" name="平行四边形 12"/>
            <p:cNvSpPr/>
            <p:nvPr/>
          </p:nvSpPr>
          <p:spPr>
            <a:xfrm>
              <a:off x="1783541" y="611833"/>
              <a:ext cx="2489200" cy="387063"/>
            </a:xfrm>
            <a:prstGeom prst="parallelogram">
              <a:avLst>
                <a:gd name="adj" fmla="val 28281"/>
              </a:avLst>
            </a:prstGeom>
            <a:gradFill>
              <a:gsLst>
                <a:gs pos="0">
                  <a:srgbClr val="48B1BE"/>
                </a:gs>
                <a:gs pos="100000">
                  <a:srgbClr val="48B1BE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217582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246366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H="1">
            <a:off x="8100030" y="548680"/>
            <a:ext cx="2573142" cy="450215"/>
            <a:chOff x="1783541" y="611833"/>
            <a:chExt cx="2573142" cy="387063"/>
          </a:xfrm>
        </p:grpSpPr>
        <p:sp>
          <p:nvSpPr>
            <p:cNvPr id="10" name="平行四边形 9"/>
            <p:cNvSpPr/>
            <p:nvPr/>
          </p:nvSpPr>
          <p:spPr>
            <a:xfrm>
              <a:off x="1783541" y="611833"/>
              <a:ext cx="2489200" cy="387063"/>
            </a:xfrm>
            <a:prstGeom prst="parallelogram">
              <a:avLst>
                <a:gd name="adj" fmla="val 28281"/>
              </a:avLst>
            </a:prstGeom>
            <a:gradFill>
              <a:gsLst>
                <a:gs pos="0">
                  <a:srgbClr val="48B1BE"/>
                </a:gs>
                <a:gs pos="100000">
                  <a:srgbClr val="48B1BE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4217582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4246366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>
            <a:alpha val="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35360" y="1988840"/>
            <a:ext cx="6264696" cy="2579846"/>
            <a:chOff x="407368" y="1788106"/>
            <a:chExt cx="6264696" cy="2579846"/>
          </a:xfrm>
        </p:grpSpPr>
        <p:sp>
          <p:nvSpPr>
            <p:cNvPr id="6" name="文本框 5"/>
            <p:cNvSpPr txBox="1"/>
            <p:nvPr/>
          </p:nvSpPr>
          <p:spPr>
            <a:xfrm>
              <a:off x="407368" y="1788106"/>
              <a:ext cx="4752528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0" dirty="0">
                <a:solidFill>
                  <a:srgbClr val="48B1BE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7368" y="3091987"/>
              <a:ext cx="576064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5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0616" y="4092362"/>
              <a:ext cx="6211448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" y="-8255"/>
            <a:ext cx="12315825" cy="6897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423775" y="405269"/>
            <a:ext cx="3315665" cy="699526"/>
            <a:chOff x="4423775" y="405269"/>
            <a:chExt cx="3315665" cy="699526"/>
          </a:xfrm>
        </p:grpSpPr>
        <p:sp>
          <p:nvSpPr>
            <p:cNvPr id="5" name="矩形 4"/>
            <p:cNvSpPr/>
            <p:nvPr/>
          </p:nvSpPr>
          <p:spPr>
            <a:xfrm>
              <a:off x="4423775" y="405269"/>
              <a:ext cx="3310748" cy="5835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网页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分析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28692" y="890800"/>
              <a:ext cx="331074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800" dirty="0">
                <a:solidFill>
                  <a:srgbClr val="48B1B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59067" y="548680"/>
            <a:ext cx="2573142" cy="450215"/>
            <a:chOff x="1783541" y="611833"/>
            <a:chExt cx="2573142" cy="387063"/>
          </a:xfrm>
        </p:grpSpPr>
        <p:sp>
          <p:nvSpPr>
            <p:cNvPr id="13" name="平行四边形 12"/>
            <p:cNvSpPr/>
            <p:nvPr/>
          </p:nvSpPr>
          <p:spPr>
            <a:xfrm>
              <a:off x="1783541" y="611833"/>
              <a:ext cx="2489200" cy="387063"/>
            </a:xfrm>
            <a:prstGeom prst="parallelogram">
              <a:avLst>
                <a:gd name="adj" fmla="val 28281"/>
              </a:avLst>
            </a:prstGeom>
            <a:gradFill>
              <a:gsLst>
                <a:gs pos="0">
                  <a:srgbClr val="48B1BE"/>
                </a:gs>
                <a:gs pos="100000">
                  <a:srgbClr val="48B1BE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217582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246366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H="1">
            <a:off x="7888575" y="548680"/>
            <a:ext cx="2573142" cy="450215"/>
            <a:chOff x="1783541" y="611833"/>
            <a:chExt cx="2573142" cy="387063"/>
          </a:xfrm>
        </p:grpSpPr>
        <p:sp>
          <p:nvSpPr>
            <p:cNvPr id="10" name="平行四边形 9"/>
            <p:cNvSpPr/>
            <p:nvPr/>
          </p:nvSpPr>
          <p:spPr>
            <a:xfrm>
              <a:off x="1783541" y="611833"/>
              <a:ext cx="2489200" cy="387063"/>
            </a:xfrm>
            <a:prstGeom prst="parallelogram">
              <a:avLst>
                <a:gd name="adj" fmla="val 28281"/>
              </a:avLst>
            </a:prstGeom>
            <a:gradFill>
              <a:gsLst>
                <a:gs pos="0">
                  <a:srgbClr val="48B1BE"/>
                </a:gs>
                <a:gs pos="100000">
                  <a:srgbClr val="48B1BE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4217582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4246366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screen">
            <a:alphaModFix amt="76000"/>
          </a:blip>
          <a:srcRect l="18048" r="19525" b="5371"/>
          <a:stretch>
            <a:fillRect/>
          </a:stretch>
        </p:blipFill>
        <p:spPr>
          <a:xfrm>
            <a:off x="-778802" y="697051"/>
            <a:ext cx="7998504" cy="744515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84032" y="1916832"/>
            <a:ext cx="5204290" cy="896102"/>
            <a:chOff x="6364318" y="2002623"/>
            <a:chExt cx="5204290" cy="896102"/>
          </a:xfrm>
        </p:grpSpPr>
        <p:grpSp>
          <p:nvGrpSpPr>
            <p:cNvPr id="2" name="组合 1"/>
            <p:cNvGrpSpPr/>
            <p:nvPr/>
          </p:nvGrpSpPr>
          <p:grpSpPr>
            <a:xfrm>
              <a:off x="6364318" y="2002623"/>
              <a:ext cx="1747906" cy="455704"/>
              <a:chOff x="6364318" y="2002623"/>
              <a:chExt cx="1747906" cy="455704"/>
            </a:xfrm>
          </p:grpSpPr>
          <p:sp>
            <p:nvSpPr>
              <p:cNvPr id="20" name="箭头: V 形 19"/>
              <p:cNvSpPr/>
              <p:nvPr/>
            </p:nvSpPr>
            <p:spPr>
              <a:xfrm>
                <a:off x="6364318" y="2002623"/>
                <a:ext cx="1747906" cy="455704"/>
              </a:xfrm>
              <a:prstGeom prst="chevron">
                <a:avLst/>
              </a:prstGeom>
              <a:gradFill flip="none" rotWithShape="1">
                <a:gsLst>
                  <a:gs pos="14000">
                    <a:srgbClr val="00ADED">
                      <a:lumMod val="35000"/>
                      <a:alpha val="60000"/>
                    </a:srgbClr>
                  </a:gs>
                  <a:gs pos="100000">
                    <a:srgbClr val="00FFFF"/>
                  </a:gs>
                </a:gsLst>
                <a:lin ang="2700000" scaled="1"/>
                <a:tileRect/>
              </a:gradFill>
              <a:ln w="952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68552" tIns="34277" rIns="68552" bIns="34277" numCol="1" rtlCol="0" anchor="ctr" anchorCtr="1" compatLnSpc="1"/>
              <a:lstStyle/>
              <a:p>
                <a:pPr defTabSz="913765">
                  <a:lnSpc>
                    <a:spcPct val="90000"/>
                  </a:lnSpc>
                  <a:buClr>
                    <a:srgbClr val="CC9900"/>
                  </a:buClr>
                </a:pPr>
                <a:endParaRPr lang="zh-CN" altLang="en-US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23" name="TextBox 27"/>
              <p:cNvSpPr txBox="1"/>
              <p:nvPr/>
            </p:nvSpPr>
            <p:spPr>
              <a:xfrm>
                <a:off x="6675402" y="2002623"/>
                <a:ext cx="1323490" cy="2276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网址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一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4" name="TextBox 27"/>
            <p:cNvSpPr txBox="1"/>
            <p:nvPr/>
          </p:nvSpPr>
          <p:spPr>
            <a:xfrm>
              <a:off x="6365062" y="2551380"/>
              <a:ext cx="5203546" cy="3473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ts val="2000"/>
                </a:lnSpc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384032" y="3429000"/>
            <a:ext cx="5204290" cy="896102"/>
            <a:chOff x="6364318" y="2002623"/>
            <a:chExt cx="5204290" cy="896102"/>
          </a:xfrm>
        </p:grpSpPr>
        <p:grpSp>
          <p:nvGrpSpPr>
            <p:cNvPr id="27" name="组合 26"/>
            <p:cNvGrpSpPr/>
            <p:nvPr/>
          </p:nvGrpSpPr>
          <p:grpSpPr>
            <a:xfrm>
              <a:off x="6364318" y="2002623"/>
              <a:ext cx="1747906" cy="455704"/>
              <a:chOff x="6364318" y="2002623"/>
              <a:chExt cx="1747906" cy="455704"/>
            </a:xfrm>
          </p:grpSpPr>
          <p:sp>
            <p:nvSpPr>
              <p:cNvPr id="29" name="箭头: V 形 28"/>
              <p:cNvSpPr/>
              <p:nvPr/>
            </p:nvSpPr>
            <p:spPr>
              <a:xfrm>
                <a:off x="6364318" y="2002623"/>
                <a:ext cx="1747906" cy="455704"/>
              </a:xfrm>
              <a:prstGeom prst="chevron">
                <a:avLst/>
              </a:prstGeom>
              <a:gradFill flip="none" rotWithShape="1">
                <a:gsLst>
                  <a:gs pos="14000">
                    <a:srgbClr val="00ADED">
                      <a:lumMod val="35000"/>
                      <a:alpha val="60000"/>
                    </a:srgbClr>
                  </a:gs>
                  <a:gs pos="100000">
                    <a:srgbClr val="00FFFF"/>
                  </a:gs>
                </a:gsLst>
                <a:lin ang="2700000" scaled="1"/>
                <a:tileRect/>
              </a:gradFill>
              <a:ln w="952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68552" tIns="34277" rIns="68552" bIns="34277" numCol="1" rtlCol="0" anchor="ctr" anchorCtr="1" compatLnSpc="1"/>
              <a:lstStyle/>
              <a:p>
                <a:pPr defTabSz="913765">
                  <a:lnSpc>
                    <a:spcPct val="90000"/>
                  </a:lnSpc>
                  <a:buClr>
                    <a:srgbClr val="CC9900"/>
                  </a:buClr>
                </a:pPr>
                <a:endParaRPr lang="zh-CN" altLang="en-US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0" name="TextBox 27"/>
              <p:cNvSpPr txBox="1"/>
              <p:nvPr/>
            </p:nvSpPr>
            <p:spPr>
              <a:xfrm>
                <a:off x="6675402" y="2002623"/>
                <a:ext cx="1323490" cy="2276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网址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365062" y="2551380"/>
              <a:ext cx="5203546" cy="3473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ts val="2000"/>
                </a:lnSpc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84032" y="4941168"/>
            <a:ext cx="5204290" cy="896102"/>
            <a:chOff x="6364318" y="2002623"/>
            <a:chExt cx="5204290" cy="896102"/>
          </a:xfrm>
        </p:grpSpPr>
        <p:grpSp>
          <p:nvGrpSpPr>
            <p:cNvPr id="32" name="组合 31"/>
            <p:cNvGrpSpPr/>
            <p:nvPr/>
          </p:nvGrpSpPr>
          <p:grpSpPr>
            <a:xfrm>
              <a:off x="6364318" y="2002623"/>
              <a:ext cx="1747906" cy="455704"/>
              <a:chOff x="6364318" y="2002623"/>
              <a:chExt cx="1747906" cy="455704"/>
            </a:xfrm>
          </p:grpSpPr>
          <p:sp>
            <p:nvSpPr>
              <p:cNvPr id="34" name="箭头: V 形 33"/>
              <p:cNvSpPr/>
              <p:nvPr/>
            </p:nvSpPr>
            <p:spPr>
              <a:xfrm>
                <a:off x="6364318" y="2002623"/>
                <a:ext cx="1747906" cy="455704"/>
              </a:xfrm>
              <a:prstGeom prst="chevron">
                <a:avLst/>
              </a:prstGeom>
              <a:gradFill flip="none" rotWithShape="1">
                <a:gsLst>
                  <a:gs pos="14000">
                    <a:srgbClr val="00ADED">
                      <a:lumMod val="35000"/>
                      <a:alpha val="60000"/>
                    </a:srgbClr>
                  </a:gs>
                  <a:gs pos="100000">
                    <a:srgbClr val="00FFFF"/>
                  </a:gs>
                </a:gsLst>
                <a:lin ang="2700000" scaled="1"/>
                <a:tileRect/>
              </a:gradFill>
              <a:ln w="952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68552" tIns="34277" rIns="68552" bIns="34277" numCol="1" rtlCol="0" anchor="ctr" anchorCtr="1" compatLnSpc="1"/>
              <a:lstStyle/>
              <a:p>
                <a:pPr defTabSz="913765">
                  <a:lnSpc>
                    <a:spcPct val="90000"/>
                  </a:lnSpc>
                  <a:buClr>
                    <a:srgbClr val="CC9900"/>
                  </a:buClr>
                </a:pPr>
                <a:endParaRPr lang="zh-CN" altLang="en-US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5" name="TextBox 27"/>
              <p:cNvSpPr txBox="1"/>
              <p:nvPr/>
            </p:nvSpPr>
            <p:spPr>
              <a:xfrm>
                <a:off x="6675402" y="2002623"/>
                <a:ext cx="1323490" cy="442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结论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3" name="TextBox 27"/>
            <p:cNvSpPr txBox="1"/>
            <p:nvPr/>
          </p:nvSpPr>
          <p:spPr>
            <a:xfrm>
              <a:off x="6365062" y="2551380"/>
              <a:ext cx="5203546" cy="3473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ts val="2000"/>
                </a:lnSpc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由此可发现网址的翻页规律为：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n+1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70" y="2035810"/>
            <a:ext cx="3524250" cy="323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70" y="3542030"/>
            <a:ext cx="3505200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511675" y="2966085"/>
            <a:ext cx="3735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数据获取</a:t>
            </a:r>
            <a:endParaRPr lang="zh-CN" altLang="en-US" sz="5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367260" y="548779"/>
            <a:ext cx="3372180" cy="583565"/>
            <a:chOff x="4367260" y="548779"/>
            <a:chExt cx="3372180" cy="583565"/>
          </a:xfrm>
        </p:grpSpPr>
        <p:sp>
          <p:nvSpPr>
            <p:cNvPr id="5" name="矩形 4"/>
            <p:cNvSpPr/>
            <p:nvPr/>
          </p:nvSpPr>
          <p:spPr>
            <a:xfrm>
              <a:off x="4367260" y="548779"/>
              <a:ext cx="3310748" cy="5835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数据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获取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428692" y="890800"/>
              <a:ext cx="331074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800" dirty="0">
                <a:solidFill>
                  <a:srgbClr val="48B1B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59067" y="548680"/>
            <a:ext cx="2573142" cy="450215"/>
            <a:chOff x="1783541" y="611833"/>
            <a:chExt cx="2573142" cy="387063"/>
          </a:xfrm>
        </p:grpSpPr>
        <p:sp>
          <p:nvSpPr>
            <p:cNvPr id="13" name="平行四边形 12"/>
            <p:cNvSpPr/>
            <p:nvPr/>
          </p:nvSpPr>
          <p:spPr>
            <a:xfrm>
              <a:off x="1783541" y="611833"/>
              <a:ext cx="2489200" cy="387063"/>
            </a:xfrm>
            <a:prstGeom prst="parallelogram">
              <a:avLst>
                <a:gd name="adj" fmla="val 28281"/>
              </a:avLst>
            </a:prstGeom>
            <a:gradFill>
              <a:gsLst>
                <a:gs pos="0">
                  <a:srgbClr val="48B1BE"/>
                </a:gs>
                <a:gs pos="100000">
                  <a:srgbClr val="48B1BE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217582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246366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 flipH="1">
            <a:off x="7888575" y="548680"/>
            <a:ext cx="2573142" cy="450215"/>
            <a:chOff x="1783541" y="611833"/>
            <a:chExt cx="2573142" cy="387063"/>
          </a:xfrm>
        </p:grpSpPr>
        <p:sp>
          <p:nvSpPr>
            <p:cNvPr id="10" name="平行四边形 9"/>
            <p:cNvSpPr/>
            <p:nvPr/>
          </p:nvSpPr>
          <p:spPr>
            <a:xfrm>
              <a:off x="1783541" y="611833"/>
              <a:ext cx="2489200" cy="387063"/>
            </a:xfrm>
            <a:prstGeom prst="parallelogram">
              <a:avLst>
                <a:gd name="adj" fmla="val 28281"/>
              </a:avLst>
            </a:prstGeom>
            <a:gradFill>
              <a:gsLst>
                <a:gs pos="0">
                  <a:srgbClr val="48B1BE"/>
                </a:gs>
                <a:gs pos="100000">
                  <a:srgbClr val="48B1BE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4217582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4246366" y="611833"/>
              <a:ext cx="110317" cy="387063"/>
            </a:xfrm>
            <a:prstGeom prst="line">
              <a:avLst/>
            </a:prstGeom>
            <a:ln cap="rnd">
              <a:gradFill>
                <a:gsLst>
                  <a:gs pos="0">
                    <a:srgbClr val="54F2F0"/>
                  </a:gs>
                  <a:gs pos="100000">
                    <a:srgbClr val="3CC6E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262890" y="1132205"/>
            <a:ext cx="4304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利用利用Scrapy(框架)的方法来获取房天下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380" y="2565400"/>
            <a:ext cx="4540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所需爬取的有：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名称,价格,地点,保证金,加价,面积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9965" y="1196975"/>
            <a:ext cx="6581775" cy="5102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609465" y="3043555"/>
            <a:ext cx="3735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数据存储</a:t>
            </a:r>
            <a:endParaRPr lang="zh-CN" altLang="en-US" sz="4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" y="1104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631190" y="183515"/>
            <a:ext cx="5235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数据存储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23215" y="556895"/>
            <a:ext cx="3046095" cy="262255"/>
            <a:chOff x="611" y="1760"/>
            <a:chExt cx="7241" cy="413"/>
          </a:xfrm>
          <a:solidFill>
            <a:srgbClr val="6AE7FF"/>
          </a:solidFill>
        </p:grpSpPr>
        <p:sp>
          <p:nvSpPr>
            <p:cNvPr id="13" name="矩形 12"/>
            <p:cNvSpPr/>
            <p:nvPr/>
          </p:nvSpPr>
          <p:spPr>
            <a:xfrm>
              <a:off x="5477" y="1760"/>
              <a:ext cx="2059" cy="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611" y="1996"/>
              <a:ext cx="5169" cy="72"/>
            </a:xfrm>
            <a:prstGeom prst="parallelogram">
              <a:avLst>
                <a:gd name="adj" fmla="val 3175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279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548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6820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7428" y="1976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094" y="2173"/>
              <a:ext cx="4759" cy="0"/>
            </a:xfrm>
            <a:prstGeom prst="line">
              <a:avLst/>
            </a:prstGeom>
            <a:grpFill/>
            <a:ln>
              <a:solidFill>
                <a:srgbClr val="6AE7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直接连接符 16"/>
          <p:cNvCxnSpPr/>
          <p:nvPr/>
        </p:nvCxnSpPr>
        <p:spPr>
          <a:xfrm flipV="1">
            <a:off x="0" y="753745"/>
            <a:ext cx="12171680" cy="5969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6"/>
          <p:cNvGrpSpPr/>
          <p:nvPr/>
        </p:nvGrpSpPr>
        <p:grpSpPr bwMode="auto">
          <a:xfrm>
            <a:off x="11680190" y="230505"/>
            <a:ext cx="428625" cy="321310"/>
            <a:chOff x="3000364" y="642924"/>
            <a:chExt cx="428628" cy="321471"/>
          </a:xfrm>
        </p:grpSpPr>
        <p:sp>
          <p:nvSpPr>
            <p:cNvPr id="21" name="等腰三角形 20"/>
            <p:cNvSpPr/>
            <p:nvPr/>
          </p:nvSpPr>
          <p:spPr>
            <a:xfrm rot="5400000">
              <a:off x="3125380" y="660784"/>
              <a:ext cx="321471" cy="285752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2982504" y="696503"/>
              <a:ext cx="250033" cy="214314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4958" y="1761021"/>
            <a:ext cx="3681817" cy="3785167"/>
            <a:chOff x="1002213" y="2192821"/>
            <a:chExt cx="3681817" cy="3785167"/>
          </a:xfrm>
        </p:grpSpPr>
        <p:sp>
          <p:nvSpPr>
            <p:cNvPr id="10" name="Oval 2"/>
            <p:cNvSpPr/>
            <p:nvPr/>
          </p:nvSpPr>
          <p:spPr>
            <a:xfrm rot="18199285">
              <a:off x="1011030" y="2574358"/>
              <a:ext cx="3072664" cy="3090298"/>
            </a:xfrm>
            <a:prstGeom prst="ellipse">
              <a:avLst/>
            </a:prstGeom>
            <a:solidFill>
              <a:srgbClr val="6AE7FF">
                <a:alpha val="20000"/>
              </a:srgbClr>
            </a:solidFill>
            <a:ln w="53975" cmpd="dbl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8" name="Oval 3"/>
            <p:cNvSpPr/>
            <p:nvPr/>
          </p:nvSpPr>
          <p:spPr>
            <a:xfrm rot="18199285">
              <a:off x="3098928" y="2189776"/>
              <a:ext cx="1061002" cy="1067091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2000" b="1">
                <a:latin typeface="Open Sans" pitchFamily="34" charset="0"/>
              </a:endParaRPr>
            </a:p>
          </p:txBody>
        </p:sp>
        <p:sp>
          <p:nvSpPr>
            <p:cNvPr id="25" name="Oval 4"/>
            <p:cNvSpPr/>
            <p:nvPr/>
          </p:nvSpPr>
          <p:spPr>
            <a:xfrm rot="18199285">
              <a:off x="3716714" y="3343018"/>
              <a:ext cx="964548" cy="970083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2000" b="1">
                <a:latin typeface="Open Sans" pitchFamily="34" charset="0"/>
              </a:endParaRPr>
            </a:p>
          </p:txBody>
        </p:sp>
        <p:sp>
          <p:nvSpPr>
            <p:cNvPr id="29" name="Oval 5"/>
            <p:cNvSpPr/>
            <p:nvPr/>
          </p:nvSpPr>
          <p:spPr>
            <a:xfrm rot="18199285">
              <a:off x="3530650" y="4578256"/>
              <a:ext cx="866865" cy="871840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2000" b="1">
                <a:latin typeface="Open Sans" pitchFamily="34" charset="0"/>
              </a:endParaRPr>
            </a:p>
          </p:txBody>
        </p:sp>
        <p:sp>
          <p:nvSpPr>
            <p:cNvPr id="30" name="Oval 6"/>
            <p:cNvSpPr/>
            <p:nvPr/>
          </p:nvSpPr>
          <p:spPr>
            <a:xfrm rot="18199285">
              <a:off x="2763942" y="5251571"/>
              <a:ext cx="724339" cy="728495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2000" b="1">
                <a:latin typeface="Open Sans" pitchFamily="34" charset="0"/>
              </a:endParaRPr>
            </a:p>
          </p:txBody>
        </p:sp>
        <p:sp>
          <p:nvSpPr>
            <p:cNvPr id="32" name="Freeform 63"/>
            <p:cNvSpPr>
              <a:spLocks noEditPoints="1"/>
            </p:cNvSpPr>
            <p:nvPr/>
          </p:nvSpPr>
          <p:spPr bwMode="auto">
            <a:xfrm>
              <a:off x="3984163" y="3565199"/>
              <a:ext cx="429649" cy="581291"/>
            </a:xfrm>
            <a:custGeom>
              <a:avLst/>
              <a:gdLst>
                <a:gd name="T0" fmla="*/ 92 w 102"/>
                <a:gd name="T1" fmla="*/ 0 h 138"/>
                <a:gd name="T2" fmla="*/ 10 w 102"/>
                <a:gd name="T3" fmla="*/ 0 h 138"/>
                <a:gd name="T4" fmla="*/ 0 w 102"/>
                <a:gd name="T5" fmla="*/ 10 h 138"/>
                <a:gd name="T6" fmla="*/ 0 w 102"/>
                <a:gd name="T7" fmla="*/ 129 h 138"/>
                <a:gd name="T8" fmla="*/ 10 w 102"/>
                <a:gd name="T9" fmla="*/ 138 h 138"/>
                <a:gd name="T10" fmla="*/ 92 w 102"/>
                <a:gd name="T11" fmla="*/ 138 h 138"/>
                <a:gd name="T12" fmla="*/ 102 w 102"/>
                <a:gd name="T13" fmla="*/ 129 h 138"/>
                <a:gd name="T14" fmla="*/ 102 w 102"/>
                <a:gd name="T15" fmla="*/ 10 h 138"/>
                <a:gd name="T16" fmla="*/ 92 w 102"/>
                <a:gd name="T17" fmla="*/ 0 h 138"/>
                <a:gd name="T18" fmla="*/ 51 w 102"/>
                <a:gd name="T19" fmla="*/ 135 h 138"/>
                <a:gd name="T20" fmla="*/ 45 w 102"/>
                <a:gd name="T21" fmla="*/ 129 h 138"/>
                <a:gd name="T22" fmla="*/ 51 w 102"/>
                <a:gd name="T23" fmla="*/ 124 h 138"/>
                <a:gd name="T24" fmla="*/ 57 w 102"/>
                <a:gd name="T25" fmla="*/ 129 h 138"/>
                <a:gd name="T26" fmla="*/ 51 w 102"/>
                <a:gd name="T27" fmla="*/ 135 h 138"/>
                <a:gd name="T28" fmla="*/ 92 w 102"/>
                <a:gd name="T29" fmla="*/ 119 h 138"/>
                <a:gd name="T30" fmla="*/ 10 w 102"/>
                <a:gd name="T31" fmla="*/ 119 h 138"/>
                <a:gd name="T32" fmla="*/ 10 w 102"/>
                <a:gd name="T33" fmla="*/ 11 h 138"/>
                <a:gd name="T34" fmla="*/ 92 w 102"/>
                <a:gd name="T35" fmla="*/ 11 h 138"/>
                <a:gd name="T36" fmla="*/ 92 w 102"/>
                <a:gd name="T37" fmla="*/ 11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138">
                  <a:moveTo>
                    <a:pt x="9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4"/>
                    <a:pt x="5" y="138"/>
                    <a:pt x="10" y="138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97" y="138"/>
                    <a:pt x="102" y="134"/>
                    <a:pt x="102" y="12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4"/>
                    <a:pt x="97" y="0"/>
                    <a:pt x="92" y="0"/>
                  </a:cubicBezTo>
                  <a:close/>
                  <a:moveTo>
                    <a:pt x="51" y="135"/>
                  </a:moveTo>
                  <a:cubicBezTo>
                    <a:pt x="48" y="135"/>
                    <a:pt x="45" y="132"/>
                    <a:pt x="45" y="129"/>
                  </a:cubicBezTo>
                  <a:cubicBezTo>
                    <a:pt x="45" y="126"/>
                    <a:pt x="48" y="124"/>
                    <a:pt x="51" y="124"/>
                  </a:cubicBezTo>
                  <a:cubicBezTo>
                    <a:pt x="54" y="124"/>
                    <a:pt x="57" y="126"/>
                    <a:pt x="57" y="129"/>
                  </a:cubicBezTo>
                  <a:cubicBezTo>
                    <a:pt x="57" y="132"/>
                    <a:pt x="54" y="135"/>
                    <a:pt x="51" y="135"/>
                  </a:cubicBezTo>
                  <a:close/>
                  <a:moveTo>
                    <a:pt x="92" y="119"/>
                  </a:moveTo>
                  <a:cubicBezTo>
                    <a:pt x="10" y="119"/>
                    <a:pt x="10" y="119"/>
                    <a:pt x="10" y="11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2" y="11"/>
                    <a:pt x="92" y="11"/>
                    <a:pt x="92" y="11"/>
                  </a:cubicBezTo>
                  <a:lnTo>
                    <a:pt x="92" y="1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33" name="Freeform 64"/>
            <p:cNvSpPr>
              <a:spLocks noEditPoints="1"/>
            </p:cNvSpPr>
            <p:nvPr/>
          </p:nvSpPr>
          <p:spPr bwMode="auto">
            <a:xfrm>
              <a:off x="3349842" y="2465456"/>
              <a:ext cx="559177" cy="533904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grpSp>
          <p:nvGrpSpPr>
            <p:cNvPr id="34" name="Group 11"/>
            <p:cNvGrpSpPr/>
            <p:nvPr/>
          </p:nvGrpSpPr>
          <p:grpSpPr>
            <a:xfrm>
              <a:off x="2928510" y="5473537"/>
              <a:ext cx="389923" cy="289364"/>
              <a:chOff x="5129089" y="3156352"/>
              <a:chExt cx="474198" cy="351905"/>
            </a:xfrm>
            <a:solidFill>
              <a:schemeClr val="bg1"/>
            </a:solidFill>
          </p:grpSpPr>
          <p:sp>
            <p:nvSpPr>
              <p:cNvPr id="35" name="Freeform 66"/>
              <p:cNvSpPr>
                <a:spLocks noEditPoints="1"/>
              </p:cNvSpPr>
              <p:nvPr/>
            </p:nvSpPr>
            <p:spPr bwMode="auto">
              <a:xfrm>
                <a:off x="5139073" y="3156352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36" name="Freeform 67"/>
              <p:cNvSpPr/>
              <p:nvPr/>
            </p:nvSpPr>
            <p:spPr bwMode="auto">
              <a:xfrm>
                <a:off x="5129089" y="3448358"/>
                <a:ext cx="474198" cy="59899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  <p:grpSp>
          <p:nvGrpSpPr>
            <p:cNvPr id="37" name="Group 14"/>
            <p:cNvGrpSpPr/>
            <p:nvPr/>
          </p:nvGrpSpPr>
          <p:grpSpPr>
            <a:xfrm>
              <a:off x="3723571" y="4742900"/>
              <a:ext cx="481023" cy="542552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8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39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40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  <p:grpSp>
          <p:nvGrpSpPr>
            <p:cNvPr id="19" name="Group 32"/>
            <p:cNvGrpSpPr/>
            <p:nvPr/>
          </p:nvGrpSpPr>
          <p:grpSpPr>
            <a:xfrm>
              <a:off x="2122953" y="3092327"/>
              <a:ext cx="796477" cy="770502"/>
              <a:chOff x="1119268" y="4013950"/>
              <a:chExt cx="456607" cy="441716"/>
            </a:xfrm>
            <a:solidFill>
              <a:schemeClr val="bg1"/>
            </a:solidFill>
          </p:grpSpPr>
          <p:sp>
            <p:nvSpPr>
              <p:cNvPr id="26" name="Freeform 129"/>
              <p:cNvSpPr/>
              <p:nvPr/>
            </p:nvSpPr>
            <p:spPr bwMode="auto">
              <a:xfrm>
                <a:off x="1149096" y="4196105"/>
                <a:ext cx="426779" cy="157235"/>
              </a:xfrm>
              <a:custGeom>
                <a:avLst/>
                <a:gdLst>
                  <a:gd name="T0" fmla="*/ 86 w 171"/>
                  <a:gd name="T1" fmla="*/ 36 h 63"/>
                  <a:gd name="T2" fmla="*/ 24 w 171"/>
                  <a:gd name="T3" fmla="*/ 0 h 63"/>
                  <a:gd name="T4" fmla="*/ 0 w 171"/>
                  <a:gd name="T5" fmla="*/ 15 h 63"/>
                  <a:gd name="T6" fmla="*/ 86 w 171"/>
                  <a:gd name="T7" fmla="*/ 63 h 63"/>
                  <a:gd name="T8" fmla="*/ 171 w 171"/>
                  <a:gd name="T9" fmla="*/ 15 h 63"/>
                  <a:gd name="T10" fmla="*/ 147 w 171"/>
                  <a:gd name="T11" fmla="*/ 0 h 63"/>
                  <a:gd name="T12" fmla="*/ 86 w 171"/>
                  <a:gd name="T13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3">
                    <a:moveTo>
                      <a:pt x="86" y="36"/>
                    </a:moveTo>
                    <a:lnTo>
                      <a:pt x="24" y="0"/>
                    </a:lnTo>
                    <a:lnTo>
                      <a:pt x="0" y="15"/>
                    </a:lnTo>
                    <a:lnTo>
                      <a:pt x="86" y="63"/>
                    </a:lnTo>
                    <a:lnTo>
                      <a:pt x="171" y="15"/>
                    </a:lnTo>
                    <a:lnTo>
                      <a:pt x="147" y="0"/>
                    </a:lnTo>
                    <a:lnTo>
                      <a:pt x="8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" name="Freeform 130"/>
              <p:cNvSpPr/>
              <p:nvPr/>
            </p:nvSpPr>
            <p:spPr bwMode="auto">
              <a:xfrm>
                <a:off x="1134426" y="4300928"/>
                <a:ext cx="426779" cy="154738"/>
              </a:xfrm>
              <a:custGeom>
                <a:avLst/>
                <a:gdLst>
                  <a:gd name="T0" fmla="*/ 86 w 171"/>
                  <a:gd name="T1" fmla="*/ 34 h 62"/>
                  <a:gd name="T2" fmla="*/ 24 w 171"/>
                  <a:gd name="T3" fmla="*/ 0 h 62"/>
                  <a:gd name="T4" fmla="*/ 0 w 171"/>
                  <a:gd name="T5" fmla="*/ 13 h 62"/>
                  <a:gd name="T6" fmla="*/ 86 w 171"/>
                  <a:gd name="T7" fmla="*/ 62 h 62"/>
                  <a:gd name="T8" fmla="*/ 171 w 171"/>
                  <a:gd name="T9" fmla="*/ 13 h 62"/>
                  <a:gd name="T10" fmla="*/ 147 w 171"/>
                  <a:gd name="T11" fmla="*/ 0 h 62"/>
                  <a:gd name="T12" fmla="*/ 86 w 171"/>
                  <a:gd name="T13" fmla="*/ 3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2">
                    <a:moveTo>
                      <a:pt x="86" y="34"/>
                    </a:moveTo>
                    <a:lnTo>
                      <a:pt x="24" y="0"/>
                    </a:lnTo>
                    <a:lnTo>
                      <a:pt x="0" y="13"/>
                    </a:lnTo>
                    <a:lnTo>
                      <a:pt x="86" y="62"/>
                    </a:lnTo>
                    <a:lnTo>
                      <a:pt x="171" y="13"/>
                    </a:lnTo>
                    <a:lnTo>
                      <a:pt x="147" y="0"/>
                    </a:lnTo>
                    <a:lnTo>
                      <a:pt x="8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8" name="Freeform 131"/>
              <p:cNvSpPr/>
              <p:nvPr/>
            </p:nvSpPr>
            <p:spPr bwMode="auto">
              <a:xfrm>
                <a:off x="1119268" y="4013950"/>
                <a:ext cx="426779" cy="242092"/>
              </a:xfrm>
              <a:custGeom>
                <a:avLst/>
                <a:gdLst>
                  <a:gd name="T0" fmla="*/ 171 w 171"/>
                  <a:gd name="T1" fmla="*/ 48 h 97"/>
                  <a:gd name="T2" fmla="*/ 86 w 171"/>
                  <a:gd name="T3" fmla="*/ 0 h 97"/>
                  <a:gd name="T4" fmla="*/ 0 w 171"/>
                  <a:gd name="T5" fmla="*/ 48 h 97"/>
                  <a:gd name="T6" fmla="*/ 86 w 171"/>
                  <a:gd name="T7" fmla="*/ 97 h 97"/>
                  <a:gd name="T8" fmla="*/ 171 w 171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97">
                    <a:moveTo>
                      <a:pt x="171" y="48"/>
                    </a:moveTo>
                    <a:lnTo>
                      <a:pt x="86" y="0"/>
                    </a:lnTo>
                    <a:lnTo>
                      <a:pt x="0" y="48"/>
                    </a:lnTo>
                    <a:lnTo>
                      <a:pt x="86" y="97"/>
                    </a:lnTo>
                    <a:lnTo>
                      <a:pt x="17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1501672" y="4301300"/>
              <a:ext cx="2090553" cy="7067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将所爬取的数据存储到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CSV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730" y="813435"/>
            <a:ext cx="8235950" cy="2628265"/>
          </a:xfrm>
          <a:prstGeom prst="rect">
            <a:avLst/>
          </a:prstGeom>
        </p:spPr>
      </p:pic>
      <p:pic>
        <p:nvPicPr>
          <p:cNvPr id="6" name="图片 5" descr="屏幕截图 2022-06-30 1355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30" y="3441700"/>
            <a:ext cx="8235950" cy="340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2.xml><?xml version="1.0" encoding="utf-8"?>
<p:tagLst xmlns:p="http://schemas.openxmlformats.org/presentationml/2006/main">
  <p:tag name="KSO_WM_UNIT_PLACING_PICTURE_USER_VIEWPORT" val="{&quot;height&quot;:3330,&quot;width&quot;:10365}"/>
</p:tagLst>
</file>

<file path=ppt/tags/tag3.xml><?xml version="1.0" encoding="utf-8"?>
<p:tagLst xmlns:p="http://schemas.openxmlformats.org/presentationml/2006/main">
  <p:tag name="KSO_WM_UNIT_PLACING_PICTURE_USER_VIEWPORT" val="{&quot;height&quot;:7719,&quot;width&quot;:9350}"/>
</p:tagLst>
</file>

<file path=ppt/tags/tag4.xml><?xml version="1.0" encoding="utf-8"?>
<p:tagLst xmlns:p="http://schemas.openxmlformats.org/presentationml/2006/main">
  <p:tag name="KSO_WM_UNIT_PLACING_PICTURE_USER_VIEWPORT" val="{&quot;height&quot;:10152,&quot;width&quot;:15396}"/>
</p:tagLst>
</file>

<file path=ppt/tags/tag5.xml><?xml version="1.0" encoding="utf-8"?>
<p:tagLst xmlns:p="http://schemas.openxmlformats.org/presentationml/2006/main">
  <p:tag name="COMMONDATA" val="eyJoZGlkIjoiZjRjYzcwZTMyNTYzMWM5ODY5ZGMwZGY4YjA0ODljOTgifQ=="/>
  <p:tag name="KSO_WPP_MARK_KEY" val="5e47d8d5-ebf6-4546-94fd-291420b839d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grlqjac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WPS 演示</Application>
  <PresentationFormat>自定义</PresentationFormat>
  <Paragraphs>89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Open Sans</vt:lpstr>
      <vt:lpstr>时尚中黑简体</vt:lpstr>
      <vt:lpstr>黑体</vt:lpstr>
      <vt:lpstr>Arial Unicode MS</vt:lpstr>
      <vt:lpstr>Calibri</vt:lpstr>
      <vt:lpstr>Segoe Print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元宇宙</dc:title>
  <dc:creator>第一PPT</dc:creator>
  <cp:keywords>www.1ppt.com</cp:keywords>
  <dc:description>www.1ppt.com</dc:description>
  <cp:lastModifiedBy>南客</cp:lastModifiedBy>
  <cp:revision>16</cp:revision>
  <dcterms:created xsi:type="dcterms:W3CDTF">2021-11-29T05:57:00Z</dcterms:created>
  <dcterms:modified xsi:type="dcterms:W3CDTF">2022-06-30T06:57:37Z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E3B31577FB1740C5AAA45623E28C6797</vt:lpwstr>
  </property>
  <property fmtid="{D5CDD505-2E9C-101B-9397-08002B2CF9AE}" pid="3" name="KSOProductBuildVer">
    <vt:lpwstr>2052-11.1.0.11830</vt:lpwstr>
  </property>
</Properties>
</file>